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83" r:id="rId4"/>
    <p:sldId id="284" r:id="rId5"/>
    <p:sldId id="285" r:id="rId6"/>
    <p:sldId id="287" r:id="rId7"/>
    <p:sldId id="289" r:id="rId8"/>
    <p:sldId id="288" r:id="rId9"/>
    <p:sldId id="282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Franz" initials="" lastIdx="2" clrIdx="0">
    <p:extLst/>
  </p:cmAuthor>
  <p:cmAuthor id="1" name="Elizabeth Ramsey" initials="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A9D801-0A40-4D12-A842-4E9E36FF4D76}">
  <a:tblStyle styleId="{AAA9D801-0A40-4D12-A842-4E9E36FF4D76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AE6"/>
          </a:solidFill>
        </a:fill>
      </a:tcStyle>
    </a:wholeTbl>
    <a:band1H>
      <a:tcTxStyle/>
      <a:tcStyle>
        <a:tcBdr/>
        <a:fill>
          <a:solidFill>
            <a:srgbClr val="FFD2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2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AF9AED-77E3-4FD6-8903-9C721F86CC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5"/>
  </p:normalViewPr>
  <p:slideViewPr>
    <p:cSldViewPr snapToGrid="0">
      <p:cViewPr varScale="1">
        <p:scale>
          <a:sx n="109" d="100"/>
          <a:sy n="109" d="100"/>
        </p:scale>
        <p:origin x="520" y="184"/>
      </p:cViewPr>
      <p:guideLst>
        <p:guide orient="horz"/>
        <p:guide pos="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04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23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9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83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35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27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.Slide">
  <p:cSld name="Title.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/>
        </p:nvSpPr>
        <p:spPr>
          <a:xfrm>
            <a:off x="1975556" y="406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3750"/>
              </a:lnSpc>
              <a:spcBef>
                <a:spcPts val="264"/>
              </a:spcBef>
              <a:spcAft>
                <a:spcPts val="0"/>
              </a:spcAft>
              <a:buSzPts val="3200"/>
              <a:buNone/>
              <a:defRPr sz="3200" b="1" i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539262" y="154744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ntent">
  <p:cSld name="Body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p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700" y="2265248"/>
            <a:ext cx="3076139" cy="71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team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22651"/>
            <a:ext cx="9144000" cy="235527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29736" y="6144169"/>
            <a:ext cx="368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6600"/>
                </a:solidFill>
                <a:latin typeface="Candara"/>
                <a:ea typeface="Candara"/>
                <a:cs typeface="Candara"/>
                <a:sym typeface="Candara"/>
              </a:rPr>
              <a:t>INSTRUCTIONPARTNERS.ORG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out text">
  <p:cSld name="Call-out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49" y="1433689"/>
            <a:ext cx="7849307" cy="45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b="1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6664174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4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 b="0" i="0" u="none" strike="noStrike" cap="none">
              <a:solidFill>
                <a:schemeClr val="accent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461096"/>
            <a:ext cx="7739356" cy="413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mbria"/>
              <a:buChar char="⎯"/>
              <a:defRPr sz="12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  <a:defRPr sz="2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0" r:id="rId3"/>
    <p:sldLayoutId id="2147483661" r:id="rId4"/>
    <p:sldLayoutId id="214748366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Expectations for </a:t>
            </a:r>
          </a:p>
          <a:p>
            <a:pPr marL="0" lvl="0" indent="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Curriculum Pacing, Use, &amp; Planning 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Share rationale for curriculum pacing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Explain expectations for lesson planning and using the curriculum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District Pacing 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District pacing has been set at the unit level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All grade levels will follow the start and end dates for units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This provides consistency for students and opportunities for professional learning across the district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60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4306" y="9649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School Pacing 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4306" y="148378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Grade level pacing guides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One teacher from each grade level has met with instructional coach to determine daily &amp; weekly pacing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This allows us to work around school and grade-specific events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Grade level pacing guides still fit within district start and end dates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23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85720" y="9219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Expectations for Lesson Planning 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85720" y="143656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Teachers will use weekly common planning time to review upcoming lessons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Teachers will submit annotated lesson plans (including the work asked of students) at the beginning of each week to their coach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07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11400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Expectations for Using the Curriculum 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8650" y="14494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Leverage the resource!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Use the texts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Use key messages, questions, and ideas outlined in the lessons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Cover all of the components in a given lesson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11400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When to Customize 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8650" y="14494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All students need to receive the grade-level instruction outlined in the lessons, but teachers may modify and provide supports to individual students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Teachers should use data to determine when and how to provide supports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Teachers may also vary engagement strategies within given lessons (i.e. a debate protocol to discuss the culminating question in a read aloud)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Instructional coaches will help teachers think about adjustments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13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38100">
              <a:spcBef>
                <a:spcPts val="0"/>
              </a:spcBef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9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truction Partners">
      <a:dk1>
        <a:srgbClr val="0C0B0B"/>
      </a:dk1>
      <a:lt1>
        <a:srgbClr val="FFFFFF"/>
      </a:lt1>
      <a:dk2>
        <a:srgbClr val="1F497D"/>
      </a:dk2>
      <a:lt2>
        <a:srgbClr val="EEECE1"/>
      </a:lt2>
      <a:accent1>
        <a:srgbClr val="FF6600"/>
      </a:accent1>
      <a:accent2>
        <a:srgbClr val="179DD5"/>
      </a:accent2>
      <a:accent3>
        <a:srgbClr val="404040"/>
      </a:accent3>
      <a:accent4>
        <a:srgbClr val="BFBFBF"/>
      </a:accent4>
      <a:accent5>
        <a:srgbClr val="56AC50"/>
      </a:accent5>
      <a:accent6>
        <a:srgbClr val="26207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251</Words>
  <Application>Microsoft Macintosh PowerPoint</Application>
  <PresentationFormat>On-screen Show (4:3)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Cambria</vt:lpstr>
      <vt:lpstr>Noto Sans Symbols</vt:lpstr>
      <vt:lpstr>Candara</vt:lpstr>
      <vt:lpstr>Calibri</vt:lpstr>
      <vt:lpstr>Wingdings</vt:lpstr>
      <vt:lpstr>Arial</vt:lpstr>
      <vt:lpstr>Office Theme</vt:lpstr>
      <vt:lpstr>PowerPoint Presentation</vt:lpstr>
      <vt:lpstr>Objectives</vt:lpstr>
      <vt:lpstr>District Pacing </vt:lpstr>
      <vt:lpstr>School Pacing </vt:lpstr>
      <vt:lpstr>Expectations for Lesson Planning </vt:lpstr>
      <vt:lpstr>Expectations for Using the Curriculum </vt:lpstr>
      <vt:lpstr>When to Customize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SENA  TOWNSEND</dc:creator>
  <cp:lastModifiedBy>LP Poglitsch</cp:lastModifiedBy>
  <cp:revision>26</cp:revision>
  <dcterms:modified xsi:type="dcterms:W3CDTF">2019-04-02T14:07:05Z</dcterms:modified>
</cp:coreProperties>
</file>